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3" r:id="rId2"/>
  </p:sldMasterIdLst>
  <p:notesMasterIdLst>
    <p:notesMasterId r:id="rId70"/>
  </p:notesMasterIdLst>
  <p:sldIdLst>
    <p:sldId id="256" r:id="rId3"/>
    <p:sldId id="2285" r:id="rId4"/>
    <p:sldId id="264" r:id="rId5"/>
    <p:sldId id="2086" r:id="rId6"/>
    <p:sldId id="348" r:id="rId7"/>
    <p:sldId id="396" r:id="rId8"/>
    <p:sldId id="397" r:id="rId9"/>
    <p:sldId id="2074" r:id="rId10"/>
    <p:sldId id="2075" r:id="rId11"/>
    <p:sldId id="2076" r:id="rId12"/>
    <p:sldId id="2033" r:id="rId13"/>
    <p:sldId id="2034" r:id="rId14"/>
    <p:sldId id="2073" r:id="rId15"/>
    <p:sldId id="2035" r:id="rId16"/>
    <p:sldId id="2036" r:id="rId17"/>
    <p:sldId id="2102" r:id="rId18"/>
    <p:sldId id="2259" r:id="rId19"/>
    <p:sldId id="387" r:id="rId20"/>
    <p:sldId id="2096" r:id="rId21"/>
    <p:sldId id="2103" r:id="rId22"/>
    <p:sldId id="2104" r:id="rId23"/>
    <p:sldId id="279" r:id="rId24"/>
    <p:sldId id="2097" r:id="rId25"/>
    <p:sldId id="2098" r:id="rId26"/>
    <p:sldId id="2105" r:id="rId27"/>
    <p:sldId id="2106" r:id="rId28"/>
    <p:sldId id="2107" r:id="rId29"/>
    <p:sldId id="2108" r:id="rId30"/>
    <p:sldId id="2111" r:id="rId31"/>
    <p:sldId id="283" r:id="rId32"/>
    <p:sldId id="2100" r:id="rId33"/>
    <p:sldId id="2101" r:id="rId34"/>
    <p:sldId id="2288" r:id="rId35"/>
    <p:sldId id="2289" r:id="rId36"/>
    <p:sldId id="289" r:id="rId37"/>
    <p:sldId id="2109" r:id="rId38"/>
    <p:sldId id="2274" r:id="rId39"/>
    <p:sldId id="2275" r:id="rId40"/>
    <p:sldId id="2277" r:id="rId41"/>
    <p:sldId id="2278" r:id="rId42"/>
    <p:sldId id="2279" r:id="rId43"/>
    <p:sldId id="2282" r:id="rId44"/>
    <p:sldId id="2260" r:id="rId45"/>
    <p:sldId id="2088" r:id="rId46"/>
    <p:sldId id="385" r:id="rId47"/>
    <p:sldId id="2084" r:id="rId48"/>
    <p:sldId id="2085" r:id="rId49"/>
    <p:sldId id="2091" r:id="rId50"/>
    <p:sldId id="2092" r:id="rId51"/>
    <p:sldId id="2094" r:id="rId52"/>
    <p:sldId id="2093" r:id="rId53"/>
    <p:sldId id="2087" r:id="rId54"/>
    <p:sldId id="2095" r:id="rId55"/>
    <p:sldId id="2283" r:id="rId56"/>
    <p:sldId id="2284" r:id="rId57"/>
    <p:sldId id="2261" r:id="rId58"/>
    <p:sldId id="389" r:id="rId59"/>
    <p:sldId id="2243" r:id="rId60"/>
    <p:sldId id="2286" r:id="rId61"/>
    <p:sldId id="2242" r:id="rId62"/>
    <p:sldId id="2287" r:id="rId63"/>
    <p:sldId id="2262" r:id="rId64"/>
    <p:sldId id="2244" r:id="rId65"/>
    <p:sldId id="2251" r:id="rId66"/>
    <p:sldId id="2276" r:id="rId67"/>
    <p:sldId id="391" r:id="rId68"/>
    <p:sldId id="226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285"/>
            <p14:sldId id="264"/>
            <p14:sldId id="2086"/>
          </p14:sldIdLst>
        </p14:section>
        <p14:section name="WAN Background" id="{B55B8E8C-5EAB-4A1E-A4E9-AE5E896E46FA}">
          <p14:sldIdLst>
            <p14:sldId id="348"/>
            <p14:sldId id="396"/>
            <p14:sldId id="397"/>
            <p14:sldId id="2074"/>
            <p14:sldId id="2075"/>
            <p14:sldId id="2076"/>
            <p14:sldId id="2033"/>
            <p14:sldId id="2034"/>
            <p14:sldId id="2073"/>
            <p14:sldId id="2035"/>
            <p14:sldId id="2036"/>
            <p14:sldId id="2102"/>
          </p14:sldIdLst>
        </p14:section>
        <p14:section name="LoRaWAN" id="{A051F0FA-214F-4B41-ABAD-7B9205E6BD06}">
          <p14:sldIdLst>
            <p14:sldId id="2259"/>
            <p14:sldId id="387"/>
            <p14:sldId id="2096"/>
            <p14:sldId id="2103"/>
            <p14:sldId id="2104"/>
            <p14:sldId id="279"/>
            <p14:sldId id="2097"/>
            <p14:sldId id="2098"/>
            <p14:sldId id="2105"/>
            <p14:sldId id="2106"/>
            <p14:sldId id="2107"/>
            <p14:sldId id="2108"/>
            <p14:sldId id="2111"/>
            <p14:sldId id="283"/>
            <p14:sldId id="2100"/>
            <p14:sldId id="2101"/>
            <p14:sldId id="2288"/>
            <p14:sldId id="2289"/>
            <p14:sldId id="289"/>
            <p14:sldId id="2109"/>
            <p14:sldId id="2274"/>
            <p14:sldId id="2275"/>
            <p14:sldId id="2277"/>
            <p14:sldId id="2278"/>
            <p14:sldId id="2279"/>
            <p14:sldId id="2282"/>
          </p14:sldIdLst>
        </p14:section>
        <p14:section name="Sigfox" id="{4755838A-FFD2-42FF-96BD-CE1E69CA6B46}">
          <p14:sldIdLst>
            <p14:sldId id="2260"/>
            <p14:sldId id="2088"/>
            <p14:sldId id="385"/>
            <p14:sldId id="2084"/>
            <p14:sldId id="2085"/>
            <p14:sldId id="2091"/>
            <p14:sldId id="2092"/>
            <p14:sldId id="2094"/>
            <p14:sldId id="2093"/>
            <p14:sldId id="2087"/>
            <p14:sldId id="2095"/>
            <p14:sldId id="2283"/>
            <p14:sldId id="2284"/>
          </p14:sldIdLst>
        </p14:section>
        <p14:section name="802.11ah" id="{8470C27C-BFB4-4798-A693-03E63FE0CA5B}">
          <p14:sldIdLst>
            <p14:sldId id="2261"/>
            <p14:sldId id="389"/>
            <p14:sldId id="2243"/>
            <p14:sldId id="2286"/>
            <p14:sldId id="2242"/>
            <p14:sldId id="2287"/>
          </p14:sldIdLst>
        </p14:section>
        <p14:section name="TV Whitespaces" id="{4231F888-4F13-416F-8D3E-F82B45D10478}">
          <p14:sldIdLst>
            <p14:sldId id="2262"/>
            <p14:sldId id="2244"/>
            <p14:sldId id="2251"/>
            <p14:sldId id="2276"/>
            <p14:sldId id="391"/>
          </p14:sldIdLst>
        </p14:section>
        <p14:section name="Wrapup" id="{29A7F866-9DA9-446B-8359-CE426CB89C7A}">
          <p14:sldIdLst>
            <p14:sldId id="2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5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4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5888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84752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2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49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0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03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44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ora-alliance.org/wp-content/uploads/2020/11/RP_2-1.0.2.pdf" TargetMode="External"/><Relationship Id="rId2" Type="http://schemas.openxmlformats.org/officeDocument/2006/relationships/hyperlink" Target="https://lora-alliance.org/wp-content/uploads/2020/11/lorawantm_specification_-v1.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draft-zuniga-lpwan-sigfox-system-description-04" TargetMode="External"/><Relationship Id="rId5" Type="http://schemas.openxmlformats.org/officeDocument/2006/relationships/hyperlink" Target="https://www.ietf.org/proceedings/97/slides/slides-97-lpwan-25-sigfox-system-description-00.pdf" TargetMode="External"/><Relationship Id="rId4" Type="http://schemas.openxmlformats.org/officeDocument/2006/relationships/hyperlink" Target="https://www.avnet.com/wps/wcm/connect/onesite/03aebfe2-98f7-4c28-be5f-90638c898009/sigfox-technical-overview.pdf?MOD=AJPERES&amp;CVID=magVa.N&amp;CVID=magVa.N&amp;CVID=magVa.N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14</a:t>
            </a:r>
            <a:br>
              <a:rPr lang="en-US" dirty="0"/>
            </a:br>
            <a:r>
              <a:rPr lang="en-US" dirty="0"/>
              <a:t>Unlicensed LPWANs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12E51-76E1-004E-381F-18B11AA11646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another network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pPr marL="152394" indent="0">
              <a:buNone/>
            </a:pPr>
            <a:r>
              <a:rPr lang="en-US" sz="2400" dirty="0"/>
              <a:t>Requirements:</a:t>
            </a:r>
          </a:p>
          <a:p>
            <a:pPr marL="152394" indent="0">
              <a:buNone/>
            </a:pPr>
            <a:endParaRPr lang="en-US" sz="2400" dirty="0"/>
          </a:p>
          <a:p>
            <a:r>
              <a:rPr lang="en-US" sz="2400" dirty="0"/>
              <a:t>Wide area of coverage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Deploy fewer gateways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So we can deploy on batteries</a:t>
            </a:r>
          </a:p>
          <a:p>
            <a:pPr lvl="1">
              <a:spcBef>
                <a:spcPts val="1067"/>
              </a:spcBef>
            </a:pPr>
            <a:endParaRPr lang="en-US" sz="2133" dirty="0"/>
          </a:p>
          <a:p>
            <a:pPr>
              <a:spcBef>
                <a:spcPts val="1067"/>
              </a:spcBef>
            </a:pPr>
            <a:r>
              <a:rPr lang="en-US" sz="2400" dirty="0"/>
              <a:t>Doesn’t need high throughput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Sensor data is relatively small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10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2301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EB5C57-7B3B-CD4C-81A7-34FA409481F6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0DDE4-942B-7948-B204-7EC255720D5E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8AF2-2295-EC45-B02C-5190A5D5A93F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9A607-8AF4-2247-A1BC-2071DABF2EF8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BAD1EA-3002-094B-B26E-FDC31A18BC0C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D7993A-E19A-8641-808A-6C59652B44C0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7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F70C35-BD35-5140-ACC8-5F628393FC4D}"/>
              </a:ext>
            </a:extLst>
          </p:cNvPr>
          <p:cNvSpPr/>
          <p:nvPr/>
        </p:nvSpPr>
        <p:spPr>
          <a:xfrm>
            <a:off x="6685280" y="3426181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26F6E1-2B2A-B74D-9FDD-E7CE0BAEBF8D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119A4-013C-DD41-8E85-CDCC251B646E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ABA86-416E-3E43-A093-F07D95F48B9D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3EFC90-A07B-FF40-99E7-6BE18A859F76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E26267-3780-4E4E-8DE8-62469D02D17A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C3237E-78A4-41AE-9F0E-8B8ACBC3DA23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4B191F-D416-494B-9CA4-7B3EC9CDA21C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3762F84-61FB-41E4-70C5-7662B63EE8CC}"/>
              </a:ext>
            </a:extLst>
          </p:cNvPr>
          <p:cNvSpPr/>
          <p:nvPr/>
        </p:nvSpPr>
        <p:spPr>
          <a:xfrm>
            <a:off x="6685280" y="2617601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</p:spTree>
    <p:extLst>
      <p:ext uri="{BB962C8B-B14F-4D97-AF65-F5344CB8AC3E}">
        <p14:creationId xmlns:p14="http://schemas.microsoft.com/office/powerpoint/2010/main" val="1798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03F48A-78DC-E547-A366-BE7FF8035114}"/>
              </a:ext>
            </a:extLst>
          </p:cNvPr>
          <p:cNvSpPr/>
          <p:nvPr/>
        </p:nvSpPr>
        <p:spPr>
          <a:xfrm>
            <a:off x="6280727" y="4051938"/>
            <a:ext cx="2857732" cy="16191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Low-Power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Wide-Area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DA336-E534-A04B-A83C-BB6AD0D29A03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F171E-5A25-0346-A752-11DC2100BCD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275902-F8E5-5D45-B09E-D86028001890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C55C0A-6000-AC43-AE92-FC8749D2D3E8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85BDFF-5063-4CD7-B9F3-B7926350EAE8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191E50-B50E-4084-A306-85E677FF84D4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AAD42D61-7ADA-FDDC-BE51-C70983EB7B0E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</p:spTree>
    <p:extLst>
      <p:ext uri="{BB962C8B-B14F-4D97-AF65-F5344CB8AC3E}">
        <p14:creationId xmlns:p14="http://schemas.microsoft.com/office/powerpoint/2010/main" val="13122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2133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Many channels to support lots of devices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b="1" dirty="0" err="1"/>
              <a:t>LoRaWAN</a:t>
            </a:r>
            <a:endParaRPr lang="en-US" b="1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4632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communication standard built with proprietary </a:t>
            </a:r>
            <a:r>
              <a:rPr lang="en-US" dirty="0" err="1"/>
              <a:t>LoRa</a:t>
            </a:r>
            <a:r>
              <a:rPr lang="en-US" dirty="0"/>
              <a:t> PHY</a:t>
            </a:r>
          </a:p>
          <a:p>
            <a:endParaRPr lang="en-US" dirty="0"/>
          </a:p>
          <a:p>
            <a:r>
              <a:rPr lang="en-US" dirty="0"/>
              <a:t>Low rate (1-20 kbps) and long range (~5 km)</a:t>
            </a:r>
          </a:p>
          <a:p>
            <a:pPr lvl="1"/>
            <a:r>
              <a:rPr lang="en-US" dirty="0"/>
              <a:t>Shorter range than Sigfox but much higher bit rate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PHY uses a different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Chirp Spread Spectrum (CSS)</a:t>
            </a:r>
          </a:p>
          <a:p>
            <a:pPr lvl="1"/>
            <a:r>
              <a:rPr lang="en-US" dirty="0"/>
              <a:t>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818" y="3009900"/>
            <a:ext cx="806035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3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B0C9-AC03-99C2-A36F-60511FBD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A7DB-2B16-9709-82B5-40C9779F4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Lab due Wednesday</a:t>
            </a:r>
          </a:p>
          <a:p>
            <a:endParaRPr lang="en-US" dirty="0"/>
          </a:p>
          <a:p>
            <a:r>
              <a:rPr lang="en-US" dirty="0"/>
              <a:t>Cellular Homework due next week Thursday</a:t>
            </a:r>
          </a:p>
          <a:p>
            <a:pPr lvl="1"/>
            <a:r>
              <a:rPr lang="en-US" dirty="0"/>
              <a:t>Last homework</a:t>
            </a:r>
          </a:p>
          <a:p>
            <a:pPr lvl="1"/>
            <a:r>
              <a:rPr lang="en-US" dirty="0"/>
              <a:t>Counts as double points</a:t>
            </a:r>
          </a:p>
          <a:p>
            <a:pPr lvl="1"/>
            <a:r>
              <a:rPr lang="en-US" dirty="0"/>
              <a:t>About half of you have made a reservation</a:t>
            </a:r>
          </a:p>
          <a:p>
            <a:pPr lvl="2"/>
            <a:r>
              <a:rPr lang="en-US" dirty="0"/>
              <a:t>No duplicates, No MVNOs</a:t>
            </a:r>
          </a:p>
          <a:p>
            <a:pPr lvl="2"/>
            <a:r>
              <a:rPr lang="en-US" dirty="0"/>
              <a:t>Roughly half of the class has signed up so far</a:t>
            </a:r>
          </a:p>
          <a:p>
            <a:pPr lvl="2"/>
            <a:endParaRPr lang="en-US" dirty="0"/>
          </a:p>
          <a:p>
            <a:r>
              <a:rPr lang="en-US" dirty="0"/>
              <a:t>Final Project &amp; LoRa Lab should be out this week</a:t>
            </a:r>
          </a:p>
          <a:p>
            <a:pPr lvl="1"/>
            <a:r>
              <a:rPr lang="en-US" dirty="0"/>
              <a:t>Likely tomorrow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1FD26-E964-25FB-C726-0433D279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16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modulated in the starting and ending points of chirp</a:t>
            </a:r>
          </a:p>
          <a:p>
            <a:pPr lvl="1"/>
            <a:r>
              <a:rPr lang="en-US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31" y="2462212"/>
            <a:ext cx="106013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0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Spreading Factor is essentially the rate-of-change of frequency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AEC84-80ED-4342-B93A-8E991B6E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0200" y="3122612"/>
            <a:ext cx="6083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2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2F6C"/>
              </a:buClr>
              <a:buSzPts val="1800"/>
            </a:pPr>
            <a:r>
              <a:rPr lang="en-US"/>
              <a:t>LoRa vs. LoRaWAN</a:t>
            </a:r>
            <a:endParaRPr/>
          </a:p>
        </p:txBody>
      </p:sp>
      <p:sp>
        <p:nvSpPr>
          <p:cNvPr id="410" name="Google Shape;410;p8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SzPts val="900"/>
            </a:pPr>
            <a:fld id="{00000000-1234-1234-1234-123412341234}" type="slidenum">
              <a:rPr lang="en-US"/>
              <a:pPr>
                <a:buSzPts val="900"/>
              </a:pPr>
              <a:t>22</a:t>
            </a:fld>
            <a:endParaRPr/>
          </a:p>
        </p:txBody>
      </p:sp>
      <p:pic>
        <p:nvPicPr>
          <p:cNvPr id="411" name="Google Shape;41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050" y="2897016"/>
            <a:ext cx="9481288" cy="334643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80"/>
          <p:cNvSpPr txBox="1"/>
          <p:nvPr/>
        </p:nvSpPr>
        <p:spPr>
          <a:xfrm>
            <a:off x="507631" y="6538913"/>
            <a:ext cx="9813875" cy="29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https://lora-developers.semtech.com/documentation/tech-papers-and-guides/lora-and-lorawan/</a:t>
            </a:r>
            <a:endParaRPr sz="216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A9B37C-582D-A3F5-6E8B-D225E263FE7B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10972800" cy="1979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LoRa: physical layer protocol</a:t>
            </a:r>
          </a:p>
          <a:p>
            <a:r>
              <a:rPr lang="en-US" dirty="0" err="1"/>
              <a:t>LoRaWAN</a:t>
            </a:r>
            <a:r>
              <a:rPr lang="en-US" dirty="0"/>
              <a:t>: MAC and network layer</a:t>
            </a:r>
          </a:p>
          <a:p>
            <a:r>
              <a:rPr lang="en-US" dirty="0"/>
              <a:t>(In practice we often conflate LoRa and </a:t>
            </a:r>
            <a:r>
              <a:rPr lang="en-US" dirty="0" err="1"/>
              <a:t>LoRaWAN</a:t>
            </a:r>
            <a:r>
              <a:rPr lang="en-US" dirty="0"/>
              <a:t>.)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channels (in the 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89350"/>
            <a:ext cx="10972800" cy="2482850"/>
          </a:xfrm>
        </p:spPr>
        <p:txBody>
          <a:bodyPr>
            <a:normAutofit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very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001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3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31116" y="793750"/>
          <a:ext cx="5649278" cy="5562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8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7899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rate options depend on channel in use</a:t>
            </a:r>
          </a:p>
          <a:p>
            <a:pPr lvl="1"/>
            <a:r>
              <a:rPr lang="en-US" dirty="0"/>
              <a:t>Unbalanced uplink and downlink</a:t>
            </a:r>
          </a:p>
          <a:p>
            <a:endParaRPr lang="en-US" dirty="0"/>
          </a:p>
          <a:p>
            <a:r>
              <a:rPr lang="en-US" dirty="0"/>
              <a:t>64-channel uplink</a:t>
            </a:r>
          </a:p>
          <a:p>
            <a:pPr lvl="1"/>
            <a:r>
              <a:rPr lang="en-US" dirty="0"/>
              <a:t>1-5 kbps data rate</a:t>
            </a:r>
          </a:p>
          <a:p>
            <a:pPr lvl="1"/>
            <a:endParaRPr lang="en-US" dirty="0"/>
          </a:p>
          <a:p>
            <a:r>
              <a:rPr lang="en-US" dirty="0"/>
              <a:t>Allowable rates based on US dwell time restriction</a:t>
            </a:r>
            <a:br>
              <a:rPr lang="en-US" dirty="0"/>
            </a:br>
            <a:r>
              <a:rPr lang="en-US" dirty="0"/>
              <a:t>(400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317523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TX power 20 dBm</a:t>
            </a:r>
          </a:p>
          <a:p>
            <a:pPr lvl="1"/>
            <a:r>
              <a:rPr lang="en-US" dirty="0"/>
              <a:t>Up to 30 dBm for 64-channel hopping</a:t>
            </a:r>
          </a:p>
          <a:p>
            <a:pPr lvl="1"/>
            <a:r>
              <a:rPr lang="en-US" dirty="0"/>
              <a:t>Up to 26 dBm for 8-channel hopping</a:t>
            </a:r>
          </a:p>
          <a:p>
            <a:pPr lvl="1"/>
            <a:endParaRPr lang="en-US" dirty="0"/>
          </a:p>
          <a:p>
            <a:r>
              <a:rPr lang="en-US" dirty="0"/>
              <a:t>Receive sensitivity -119 dBm</a:t>
            </a:r>
          </a:p>
          <a:p>
            <a:pPr lvl="1"/>
            <a:r>
              <a:rPr lang="en-US" dirty="0"/>
              <a:t>Compare to -100 dBm for 802.15.4 and -95 dBm for BLE</a:t>
            </a:r>
          </a:p>
          <a:p>
            <a:pPr lvl="1"/>
            <a:endParaRPr lang="en-US" dirty="0"/>
          </a:p>
          <a:p>
            <a:r>
              <a:rPr lang="en-US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1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r>
              <a:rPr lang="en-US" dirty="0"/>
              <a:t>Downlink: listen-after-send (class A device)</a:t>
            </a:r>
          </a:p>
          <a:p>
            <a:pPr lvl="1"/>
            <a:r>
              <a:rPr lang="en-US" dirty="0"/>
              <a:t>Two windows for RX on different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24349-EDF6-4CD9-A067-F3B5FA29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2713" y="4571468"/>
            <a:ext cx="7802562" cy="16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7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38AF-9451-4FC1-A61D-3BD23ED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downlink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9B73-05CE-48D0-99D7-0F53D9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Periodic listening (class B device)</a:t>
            </a:r>
          </a:p>
          <a:p>
            <a:pPr lvl="1"/>
            <a:r>
              <a:rPr lang="en-US" dirty="0"/>
              <a:t>Synchronized with periodic beacons</a:t>
            </a:r>
          </a:p>
          <a:p>
            <a:pPr lvl="2"/>
            <a:r>
              <a:rPr lang="en-US" dirty="0"/>
              <a:t>TX still unsynchronized Aloha</a:t>
            </a:r>
          </a:p>
          <a:p>
            <a:pPr lvl="1"/>
            <a:r>
              <a:rPr lang="en-US" dirty="0"/>
              <a:t>Mostly unused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listening (class C device)</a:t>
            </a:r>
          </a:p>
          <a:p>
            <a:pPr lvl="1"/>
            <a:r>
              <a:rPr lang="en-US" dirty="0"/>
              <a:t>Always-on receivers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33C7-8A9E-4873-B2B0-C2C92EC6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C7C94-B423-41EB-A666-6336463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950" y="2820184"/>
            <a:ext cx="8828087" cy="19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379241" cy="2095500"/>
          </a:xfrm>
        </p:spPr>
        <p:txBody>
          <a:bodyPr/>
          <a:lstStyle/>
          <a:p>
            <a:r>
              <a:rPr lang="en-US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57600"/>
            <a:ext cx="6136105" cy="2514599"/>
          </a:xfrm>
        </p:spPr>
        <p:txBody>
          <a:bodyPr>
            <a:normAutofit/>
          </a:bodyPr>
          <a:lstStyle/>
          <a:p>
            <a:r>
              <a:rPr lang="en-US" dirty="0"/>
              <a:t>Frame header includes device address</a:t>
            </a:r>
          </a:p>
          <a:p>
            <a:r>
              <a:rPr lang="en-US" dirty="0"/>
              <a:t>MAC Payload maximum size depends on data rate</a:t>
            </a:r>
          </a:p>
          <a:p>
            <a:pPr lvl="1"/>
            <a:r>
              <a:rPr lang="en-US" dirty="0"/>
              <a:t>Again based on dwell time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5" t="20371" r="2966" b="22224"/>
          <a:stretch/>
        </p:blipFill>
        <p:spPr bwMode="auto">
          <a:xfrm>
            <a:off x="2986837" y="228600"/>
            <a:ext cx="85935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/>
        </p:nvGraphicFramePr>
        <p:xfrm>
          <a:off x="7029054" y="4131310"/>
          <a:ext cx="455134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2415835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943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hardware to decode packet</a:t>
            </a:r>
          </a:p>
          <a:p>
            <a:pPr lvl="2"/>
            <a:r>
              <a:rPr lang="en-US" dirty="0"/>
              <a:t>Cheap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unlicensed-band LPWAN approaches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4"/>
          <p:cNvSpPr txBox="1">
            <a:spLocks noGrp="1"/>
          </p:cNvSpPr>
          <p:nvPr>
            <p:ph type="title"/>
          </p:nvPr>
        </p:nvSpPr>
        <p:spPr>
          <a:xfrm>
            <a:off x="738249" y="107576"/>
            <a:ext cx="9352639" cy="9466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2F6C"/>
              </a:buClr>
              <a:buSzPts val="1800"/>
            </a:pPr>
            <a:r>
              <a:rPr lang="en-US"/>
              <a:t>LoRaWAN star-of-stars topology</a:t>
            </a:r>
            <a:endParaRPr/>
          </a:p>
        </p:txBody>
      </p:sp>
      <p:sp>
        <p:nvSpPr>
          <p:cNvPr id="445" name="Google Shape;445;p84"/>
          <p:cNvSpPr txBox="1">
            <a:spLocks noGrp="1"/>
          </p:cNvSpPr>
          <p:nvPr>
            <p:ph type="sldNum" idx="12"/>
          </p:nvPr>
        </p:nvSpPr>
        <p:spPr>
          <a:xfrm>
            <a:off x="8359140" y="6356353"/>
            <a:ext cx="246888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SzPts val="900"/>
            </a:pPr>
            <a:fld id="{00000000-1234-1234-1234-123412341234}" type="slidenum">
              <a:rPr lang="en-US"/>
              <a:pPr>
                <a:buSzPts val="900"/>
              </a:pPr>
              <a:t>30</a:t>
            </a:fld>
            <a:endParaRPr/>
          </a:p>
        </p:txBody>
      </p:sp>
      <p:pic>
        <p:nvPicPr>
          <p:cNvPr id="446" name="Google Shape;446;p84" descr="Star-of-stars LoRaWAN topology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7914" y="1418603"/>
            <a:ext cx="6953309" cy="449083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84"/>
          <p:cNvSpPr txBox="1"/>
          <p:nvPr/>
        </p:nvSpPr>
        <p:spPr>
          <a:xfrm>
            <a:off x="738249" y="6273791"/>
            <a:ext cx="9623581" cy="48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https://www.researchgate.net/publication/360965985_LoRaWAN_Communication_Protocols_A_Comprehensive_Survey_under_an_Energy_Efficiency_Perspective</a:t>
            </a:r>
            <a:endParaRPr sz="2160"/>
          </a:p>
        </p:txBody>
      </p:sp>
      <p:sp>
        <p:nvSpPr>
          <p:cNvPr id="448" name="Google Shape;448;p84"/>
          <p:cNvSpPr txBox="1"/>
          <p:nvPr/>
        </p:nvSpPr>
        <p:spPr>
          <a:xfrm>
            <a:off x="5057028" y="1750718"/>
            <a:ext cx="3195490" cy="36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1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gateway is a star network</a:t>
            </a:r>
            <a:endParaRPr sz="2160"/>
          </a:p>
        </p:txBody>
      </p:sp>
      <p:sp>
        <p:nvSpPr>
          <p:cNvPr id="449" name="Google Shape;449;p84"/>
          <p:cNvSpPr txBox="1"/>
          <p:nvPr/>
        </p:nvSpPr>
        <p:spPr>
          <a:xfrm>
            <a:off x="5550039" y="4269988"/>
            <a:ext cx="2663407" cy="62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r>
              <a:rPr lang="en-US" sz="16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gateways connect to a LoRaWAN backend</a:t>
            </a:r>
            <a:endParaRPr sz="216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4" y="1665158"/>
            <a:ext cx="10777060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1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hardware modules and development kits</a:t>
            </a:r>
          </a:p>
          <a:p>
            <a:pPr lvl="1"/>
            <a:r>
              <a:rPr lang="en-US" dirty="0"/>
              <a:t>Almost all use </a:t>
            </a:r>
            <a:r>
              <a:rPr lang="en-US" dirty="0" err="1"/>
              <a:t>Semtech</a:t>
            </a:r>
            <a:r>
              <a:rPr lang="en-US" dirty="0"/>
              <a:t> radio chips (</a:t>
            </a:r>
            <a:r>
              <a:rPr lang="en-US" dirty="0" err="1"/>
              <a:t>Semtech</a:t>
            </a:r>
            <a:r>
              <a:rPr lang="en-US" dirty="0"/>
              <a:t> owns </a:t>
            </a:r>
            <a:r>
              <a:rPr lang="en-US" dirty="0" err="1"/>
              <a:t>LoRa</a:t>
            </a:r>
            <a:r>
              <a:rPr lang="en-US" dirty="0"/>
              <a:t> PHY)</a:t>
            </a:r>
          </a:p>
          <a:p>
            <a:pPr lvl="1"/>
            <a:endParaRPr lang="en-US" dirty="0"/>
          </a:p>
          <a:p>
            <a:r>
              <a:rPr lang="en-US" dirty="0"/>
              <a:t>Recent addition: STM32WLE5 </a:t>
            </a:r>
            <a:r>
              <a:rPr lang="en-US" dirty="0" err="1"/>
              <a:t>LoRa</a:t>
            </a:r>
            <a:r>
              <a:rPr lang="en-US" dirty="0"/>
              <a:t> SoC</a:t>
            </a:r>
          </a:p>
          <a:p>
            <a:pPr lvl="1"/>
            <a:r>
              <a:rPr lang="en-US" dirty="0"/>
              <a:t>Cortex-M4 + </a:t>
            </a:r>
            <a:r>
              <a:rPr lang="en-US" dirty="0" err="1"/>
              <a:t>LoRa</a:t>
            </a:r>
            <a:r>
              <a:rPr lang="en-US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7969" y="387032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62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B075-0881-A0E4-02AE-3A8E90CA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LoRa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F086F-379B-51DD-6508-1EDB5CAEA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LoRa PHY is patented</a:t>
            </a:r>
          </a:p>
          <a:p>
            <a:r>
              <a:rPr lang="en-US" dirty="0"/>
              <a:t>Hardware controlled by </a:t>
            </a:r>
            <a:r>
              <a:rPr lang="en-US" dirty="0" err="1"/>
              <a:t>Semtech</a:t>
            </a:r>
            <a:endParaRPr lang="en-US" dirty="0"/>
          </a:p>
          <a:p>
            <a:pPr lvl="1"/>
            <a:r>
              <a:rPr lang="en-US" dirty="0"/>
              <a:t>Good for interoperability</a:t>
            </a:r>
          </a:p>
          <a:p>
            <a:endParaRPr lang="en-US" dirty="0"/>
          </a:p>
          <a:p>
            <a:r>
              <a:rPr lang="en-US" dirty="0"/>
              <a:t>Openness? Innovation?</a:t>
            </a:r>
          </a:p>
          <a:p>
            <a:pPr lvl="1"/>
            <a:r>
              <a:rPr lang="en-US" dirty="0"/>
              <a:t>Less good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055F7-BBC9-AC85-E2F6-29667B70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5" name="Google Shape;484;p88">
            <a:extLst>
              <a:ext uri="{FF2B5EF4-FFF2-40B4-BE49-F238E27FC236}">
                <a16:creationId xmlns:a16="http://schemas.microsoft.com/office/drawing/2014/main" id="{F2B6C603-B20D-1413-DF9A-7C55EC8996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21042" y="2910625"/>
            <a:ext cx="5859352" cy="2923416"/>
          </a:xfrm>
          <a:prstGeom prst="rect">
            <a:avLst/>
          </a:prstGeom>
          <a:noFill/>
          <a:ln w="9525" cap="flat" cmpd="sng">
            <a:solidFill>
              <a:srgbClr val="38562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403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AAF4-6ED3-DE0C-F48E-128F6ACD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a </a:t>
            </a:r>
            <a:r>
              <a:rPr lang="en-US" dirty="0" err="1"/>
              <a:t>LoRaWAN</a:t>
            </a:r>
            <a:r>
              <a:rPr lang="en-US" dirty="0"/>
              <a:t>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F852-CE93-790D-7C77-CD8EA524F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modes:</a:t>
            </a:r>
          </a:p>
          <a:p>
            <a:pPr lvl="1"/>
            <a:r>
              <a:rPr lang="en-US" dirty="0"/>
              <a:t>OTAA (Over the air activation): Dynamic join procedure that sets up security keys</a:t>
            </a:r>
          </a:p>
          <a:p>
            <a:pPr lvl="1"/>
            <a:r>
              <a:rPr lang="en-US" dirty="0"/>
              <a:t>ABP (Activation By Personalization): Legacy approach with pre-shared security keys</a:t>
            </a:r>
          </a:p>
          <a:p>
            <a:pPr lvl="1"/>
            <a:endParaRPr lang="en-US" dirty="0"/>
          </a:p>
          <a:p>
            <a:r>
              <a:rPr lang="en-US" dirty="0"/>
              <a:t>OTAA Joining: two packets</a:t>
            </a:r>
          </a:p>
          <a:p>
            <a:pPr lvl="1"/>
            <a:r>
              <a:rPr lang="en-US" dirty="0"/>
              <a:t>Join-request: from end device to the Network Server</a:t>
            </a:r>
          </a:p>
          <a:p>
            <a:pPr lvl="1"/>
            <a:r>
              <a:rPr lang="en-US" dirty="0"/>
              <a:t>Join-accept: from Network Server to the end device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EB3DA-FE08-2507-53B3-DBA4C7D4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82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0"/>
          <p:cNvSpPr txBox="1">
            <a:spLocks noGrp="1"/>
          </p:cNvSpPr>
          <p:nvPr>
            <p:ph type="title"/>
          </p:nvPr>
        </p:nvSpPr>
        <p:spPr>
          <a:xfrm>
            <a:off x="738249" y="107576"/>
            <a:ext cx="9352639" cy="9466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rgbClr val="002F6C"/>
              </a:buClr>
              <a:buSzPts val="1800"/>
            </a:pPr>
            <a:r>
              <a:rPr lang="en-US"/>
              <a:t>OTAA Join Procedure</a:t>
            </a:r>
            <a:endParaRPr/>
          </a:p>
        </p:txBody>
      </p:sp>
      <p:sp>
        <p:nvSpPr>
          <p:cNvPr id="497" name="Google Shape;497;p90"/>
          <p:cNvSpPr txBox="1">
            <a:spLocks noGrp="1"/>
          </p:cNvSpPr>
          <p:nvPr>
            <p:ph type="body" idx="1"/>
          </p:nvPr>
        </p:nvSpPr>
        <p:spPr>
          <a:xfrm>
            <a:off x="738255" y="1151073"/>
            <a:ext cx="3878266" cy="50258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t" anchorCtr="0">
            <a:normAutofit fontScale="92500" lnSpcReduction="10000"/>
          </a:bodyPr>
          <a:lstStyle/>
          <a:p>
            <a:pPr marL="137160" indent="0">
              <a:lnSpc>
                <a:spcPct val="100000"/>
              </a:lnSpc>
              <a:spcBef>
                <a:spcPts val="900"/>
              </a:spcBef>
              <a:buSzPct val="138996"/>
              <a:buNone/>
            </a:pPr>
            <a:r>
              <a:rPr lang="en-US" sz="1680" dirty="0"/>
              <a:t>Device knows three things: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 err="1"/>
              <a:t>AppEUI</a:t>
            </a:r>
            <a:r>
              <a:rPr lang="en-US" sz="1680" dirty="0"/>
              <a:t>: Identifier for the application the device uses on the application server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 err="1"/>
              <a:t>DevEUI</a:t>
            </a:r>
            <a:r>
              <a:rPr lang="en-US" sz="1680" dirty="0"/>
              <a:t>: Device ID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 err="1"/>
              <a:t>AppKey</a:t>
            </a:r>
            <a:r>
              <a:rPr lang="en-US" sz="1680" dirty="0"/>
              <a:t>: AES-128 bit secret registered with the network server</a:t>
            </a:r>
            <a:endParaRPr dirty="0"/>
          </a:p>
          <a:p>
            <a:pPr marL="137160" indent="0">
              <a:lnSpc>
                <a:spcPct val="100000"/>
              </a:lnSpc>
              <a:spcBef>
                <a:spcPts val="900"/>
              </a:spcBef>
              <a:buSzPct val="138996"/>
              <a:buNone/>
            </a:pPr>
            <a:r>
              <a:rPr lang="en-US" sz="1680" dirty="0"/>
              <a:t>Join Request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/>
              <a:t>Device sends</a:t>
            </a:r>
            <a:br>
              <a:rPr lang="en-US" sz="1680" dirty="0"/>
            </a:br>
            <a:r>
              <a:rPr lang="en-US" sz="1680" dirty="0"/>
              <a:t>(</a:t>
            </a:r>
            <a:r>
              <a:rPr lang="en-US" sz="1680" dirty="0" err="1"/>
              <a:t>AppEUI</a:t>
            </a:r>
            <a:r>
              <a:rPr lang="en-US" sz="1680" dirty="0"/>
              <a:t>, </a:t>
            </a:r>
            <a:r>
              <a:rPr lang="en-US" sz="1680" dirty="0" err="1"/>
              <a:t>DevEUI</a:t>
            </a:r>
            <a:r>
              <a:rPr lang="en-US" sz="1680" dirty="0"/>
              <a:t>, Nonce) and MIC using </a:t>
            </a:r>
            <a:r>
              <a:rPr lang="en-US" sz="1680" dirty="0" err="1"/>
              <a:t>AppKey</a:t>
            </a:r>
            <a:endParaRPr sz="1680" dirty="0"/>
          </a:p>
          <a:p>
            <a:pPr marL="137160" indent="0">
              <a:lnSpc>
                <a:spcPct val="100000"/>
              </a:lnSpc>
              <a:spcBef>
                <a:spcPts val="900"/>
              </a:spcBef>
              <a:buSzPct val="138996"/>
              <a:buNone/>
            </a:pPr>
            <a:r>
              <a:rPr lang="en-US" sz="1680" dirty="0"/>
              <a:t>Join Accept</a:t>
            </a:r>
            <a:endParaRPr dirty="0"/>
          </a:p>
          <a:p>
            <a:pPr marL="548640" indent="-411480">
              <a:lnSpc>
                <a:spcPct val="100000"/>
              </a:lnSpc>
              <a:spcBef>
                <a:spcPts val="900"/>
              </a:spcBef>
              <a:buClr>
                <a:schemeClr val="dk1"/>
              </a:buClr>
              <a:buSzPct val="138996"/>
            </a:pPr>
            <a:r>
              <a:rPr lang="en-US" sz="1680" dirty="0"/>
              <a:t>Network server responds with </a:t>
            </a:r>
            <a:r>
              <a:rPr lang="en-US" sz="1680" dirty="0" err="1"/>
              <a:t>AppNonce</a:t>
            </a:r>
            <a:r>
              <a:rPr lang="en-US" sz="1680" dirty="0"/>
              <a:t> encrypted with </a:t>
            </a:r>
            <a:r>
              <a:rPr lang="en-US" sz="1680" dirty="0" err="1"/>
              <a:t>AppKey</a:t>
            </a:r>
            <a:endParaRPr sz="1680" dirty="0"/>
          </a:p>
          <a:p>
            <a:pPr marL="137160" indent="0">
              <a:lnSpc>
                <a:spcPct val="100000"/>
              </a:lnSpc>
              <a:spcBef>
                <a:spcPts val="900"/>
              </a:spcBef>
              <a:buSzPct val="138996"/>
              <a:buNone/>
            </a:pPr>
            <a:r>
              <a:rPr lang="en-US" sz="1680" dirty="0"/>
              <a:t>Device and network server compute the same </a:t>
            </a:r>
            <a:r>
              <a:rPr lang="en-US" sz="1680" dirty="0" err="1"/>
              <a:t>AppSKey</a:t>
            </a:r>
            <a:r>
              <a:rPr lang="en-US" sz="1680" dirty="0"/>
              <a:t> to encrypt all future payloads</a:t>
            </a:r>
            <a:endParaRPr dirty="0"/>
          </a:p>
        </p:txBody>
      </p:sp>
      <p:sp>
        <p:nvSpPr>
          <p:cNvPr id="498" name="Google Shape;498;p90"/>
          <p:cNvSpPr txBox="1">
            <a:spLocks noGrp="1"/>
          </p:cNvSpPr>
          <p:nvPr>
            <p:ph type="sldNum" idx="12"/>
          </p:nvPr>
        </p:nvSpPr>
        <p:spPr>
          <a:xfrm>
            <a:off x="8359140" y="6356353"/>
            <a:ext cx="246888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9710" tIns="54840" rIns="109710" bIns="54840" rtlCol="0" anchor="ctr" anchorCtr="0">
            <a:noAutofit/>
          </a:bodyPr>
          <a:lstStyle/>
          <a:p>
            <a:pPr>
              <a:buSzPts val="900"/>
            </a:pPr>
            <a:fld id="{00000000-1234-1234-1234-123412341234}" type="slidenum">
              <a:rPr lang="en-US"/>
              <a:pPr>
                <a:buSzPts val="900"/>
              </a:pPr>
              <a:t>35</a:t>
            </a:fld>
            <a:endParaRPr/>
          </a:p>
        </p:txBody>
      </p:sp>
      <p:pic>
        <p:nvPicPr>
          <p:cNvPr id="499" name="Google Shape;499;p90" descr="alt_tex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975" y="1554490"/>
            <a:ext cx="6702342" cy="417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always manage your own network</a:t>
            </a:r>
          </a:p>
          <a:p>
            <a:pPr lvl="1"/>
            <a:r>
              <a:rPr lang="en-US" dirty="0"/>
              <a:t>Buy a gateway and run whatever backend software you want</a:t>
            </a:r>
          </a:p>
          <a:p>
            <a:endParaRPr lang="en-US" dirty="0"/>
          </a:p>
          <a:p>
            <a:r>
              <a:rPr lang="en-US" dirty="0"/>
              <a:t>Somewhat-managed network providers</a:t>
            </a:r>
          </a:p>
          <a:p>
            <a:pPr lvl="1"/>
            <a:r>
              <a:rPr lang="en-US" dirty="0"/>
              <a:t>The Things Network (predominantly in Europe)</a:t>
            </a:r>
          </a:p>
          <a:p>
            <a:pPr lvl="2"/>
            <a:r>
              <a:rPr lang="en-US" dirty="0"/>
              <a:t>But available in the US too!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Helium</a:t>
            </a:r>
          </a:p>
          <a:p>
            <a:pPr lvl="2"/>
            <a:r>
              <a:rPr lang="en-US" dirty="0"/>
              <a:t>Anyone can buy and install their own gateway, which serves everyone</a:t>
            </a:r>
          </a:p>
          <a:p>
            <a:pPr lvl="2"/>
            <a:r>
              <a:rPr lang="en-US" dirty="0"/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3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79BD-9BC2-2841-A41B-093422D7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TTN Scale [Jan 2022]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826EB-BDC5-1898-C8E8-4ADC69011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943600"/>
            <a:ext cx="10972800" cy="539702"/>
          </a:xfrm>
        </p:spPr>
        <p:txBody>
          <a:bodyPr>
            <a:normAutofit/>
          </a:bodyPr>
          <a:lstStyle/>
          <a:p>
            <a:r>
              <a:rPr lang="en-US" dirty="0"/>
              <a:t>About 97000 devices in Feb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F07A-266D-5940-B573-E647DADC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2928-8A09-8F48-A8F7-2DB9EA8759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10" y="914400"/>
            <a:ext cx="11205768" cy="49412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613947F-64D6-3648-B234-4226CB6E08DE}"/>
              </a:ext>
            </a:extLst>
          </p:cNvPr>
          <p:cNvSpPr/>
          <p:nvPr/>
        </p:nvSpPr>
        <p:spPr>
          <a:xfrm>
            <a:off x="9615104" y="5337996"/>
            <a:ext cx="2168968" cy="636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6688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191-D01E-3F40-83A1-890DA801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Helium Scale [Jan 2022]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E4DE-DB0C-1B4B-9DCB-4FADA572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CD67D-625B-1543-BEA7-6CDBE53AC0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3419"/>
            <a:ext cx="12192000" cy="4467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D1A3D2-E8A8-704D-9284-4FAE17E30F51}"/>
              </a:ext>
            </a:extLst>
          </p:cNvPr>
          <p:cNvSpPr/>
          <p:nvPr/>
        </p:nvSpPr>
        <p:spPr>
          <a:xfrm>
            <a:off x="1" y="1607479"/>
            <a:ext cx="1172607" cy="7610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E7B70-3A26-CF45-9B1C-C57A036D956A}"/>
              </a:ext>
            </a:extLst>
          </p:cNvPr>
          <p:cNvGrpSpPr/>
          <p:nvPr/>
        </p:nvGrpSpPr>
        <p:grpSpPr>
          <a:xfrm>
            <a:off x="535827" y="2047295"/>
            <a:ext cx="1716199" cy="314744"/>
            <a:chOff x="401870" y="1535471"/>
            <a:chExt cx="1287149" cy="23605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0C8FE5-67ED-194C-8F89-730858BBD259}"/>
                </a:ext>
              </a:extLst>
            </p:cNvPr>
            <p:cNvSpPr/>
            <p:nvPr/>
          </p:nvSpPr>
          <p:spPr>
            <a:xfrm>
              <a:off x="1170665" y="1535471"/>
              <a:ext cx="518354" cy="2360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43566F-789D-384A-BABB-0D58A5A493C2}"/>
                </a:ext>
              </a:extLst>
            </p:cNvPr>
            <p:cNvCxnSpPr>
              <a:stCxn id="7" idx="2"/>
            </p:cNvCxnSpPr>
            <p:nvPr/>
          </p:nvCxnSpPr>
          <p:spPr>
            <a:xfrm flipH="1" flipV="1">
              <a:off x="401870" y="1630777"/>
              <a:ext cx="768795" cy="22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C23194-F07F-94B2-AD42-33E4A81923FF}"/>
              </a:ext>
            </a:extLst>
          </p:cNvPr>
          <p:cNvSpPr txBox="1"/>
          <p:nvPr/>
        </p:nvSpPr>
        <p:spPr>
          <a:xfrm>
            <a:off x="421299" y="5983069"/>
            <a:ext cx="635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71500"/>
            <a:r>
              <a:rPr lang="en-US" dirty="0"/>
              <a:t>May 2022:	800,000 hotspots, with +80K in last 30 days</a:t>
            </a:r>
          </a:p>
          <a:p>
            <a:pPr>
              <a:tabLst>
                <a:tab pos="1141413" algn="l"/>
              </a:tabLst>
            </a:pPr>
            <a:r>
              <a:rPr lang="en-US" dirty="0"/>
              <a:t>Feb 2023:	980,000 hotspots, with +3K in last 30 days</a:t>
            </a:r>
          </a:p>
        </p:txBody>
      </p:sp>
    </p:spTree>
    <p:extLst>
      <p:ext uri="{BB962C8B-B14F-4D97-AF65-F5344CB8AC3E}">
        <p14:creationId xmlns:p14="http://schemas.microsoft.com/office/powerpoint/2010/main" val="6810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84A-ED9D-C342-AB85-2FBE5918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reality check: Cellular?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558-36D1-E045-A940-36233005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~350,000 sites across ~150,000 towers</a:t>
            </a:r>
          </a:p>
          <a:p>
            <a:pPr lvl="1"/>
            <a:r>
              <a:rPr lang="en-US" sz="2000" dirty="0"/>
              <a:t>In the just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87CB-B7A8-204C-9C72-CD4F55F5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A4AD8-0EAE-8443-BC5B-A9A637D358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19" y="2212409"/>
            <a:ext cx="7532637" cy="422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43317-5A26-0046-B276-6061BB0250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556" y="100953"/>
            <a:ext cx="5547568" cy="370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2316D-56B6-FB41-8234-1FA2C767D5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798" y="3882802"/>
            <a:ext cx="4130223" cy="28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BF5B-193D-4F1B-8986-016E0470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EE80-C9F5-4FD6-B6D2-E93CBA69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LoRaWAN Specification version 1.1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LoRaWAN Regional Parameters version 1.0.2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Sigfox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Sigfox Technical Overview</a:t>
            </a:r>
            <a:endParaRPr lang="en-US" dirty="0"/>
          </a:p>
          <a:p>
            <a:pPr lvl="1"/>
            <a:r>
              <a:rPr lang="en-US" dirty="0"/>
              <a:t>IETF Descriptions</a:t>
            </a:r>
            <a:endParaRPr lang="en-US" dirty="0">
              <a:hlinkClick r:id="rId5"/>
            </a:endParaRPr>
          </a:p>
          <a:p>
            <a:pPr lvl="2"/>
            <a:r>
              <a:rPr lang="en-US" sz="1600" dirty="0">
                <a:hlinkClick r:id="rId5"/>
              </a:rPr>
              <a:t>https://www.ietf.org/proceedings/97/slides/slides-97-lpwan-25-sigfox-system-description-00.pdf</a:t>
            </a:r>
            <a:endParaRPr lang="en-US" sz="1600" dirty="0"/>
          </a:p>
          <a:p>
            <a:pPr lvl="2"/>
            <a:r>
              <a:rPr lang="en-US" sz="1600" dirty="0">
                <a:hlinkClick r:id="rId6"/>
              </a:rPr>
              <a:t>https://tools.ietf.org/html/draft-zuniga-lpwan-sigfox-system-description-04</a:t>
            </a:r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6B1FE-0600-4AEE-9870-90403D7C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AE5-D073-41DE-BF85-AF52DCAA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interested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5D20-7E2A-4502-8A4C-EB199C9A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MachineQ</a:t>
            </a:r>
            <a:r>
              <a:rPr lang="en-US" dirty="0"/>
              <a:t> is a subsidiary of Comcast providing LoRaWAN networks</a:t>
            </a:r>
          </a:p>
          <a:p>
            <a:endParaRPr lang="en-US" dirty="0"/>
          </a:p>
          <a:p>
            <a:r>
              <a:rPr lang="en-US" dirty="0"/>
              <a:t>Long-term goal</a:t>
            </a:r>
          </a:p>
          <a:p>
            <a:pPr lvl="1"/>
            <a:r>
              <a:rPr lang="en-US" dirty="0"/>
              <a:t>Indoor-to-outdoor LoRaWAN gateways combined with </a:t>
            </a:r>
            <a:r>
              <a:rPr lang="en-US" dirty="0" err="1"/>
              <a:t>WiFi</a:t>
            </a:r>
            <a:r>
              <a:rPr lang="en-US" dirty="0"/>
              <a:t>/Cellular</a:t>
            </a:r>
          </a:p>
          <a:p>
            <a:pPr lvl="1"/>
            <a:r>
              <a:rPr lang="en-US" dirty="0"/>
              <a:t>Tune down power for 100-200 meter range</a:t>
            </a:r>
          </a:p>
          <a:p>
            <a:pPr lvl="1"/>
            <a:endParaRPr lang="en-US" dirty="0"/>
          </a:p>
          <a:p>
            <a:r>
              <a:rPr lang="en-US" dirty="0"/>
              <a:t>Current focus: IoT Platform-as-a-service</a:t>
            </a:r>
          </a:p>
          <a:p>
            <a:pPr lvl="1"/>
            <a:r>
              <a:rPr lang="en-US" dirty="0"/>
              <a:t>Devices, network,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4751A-F06F-43CB-A1E6-ECD92DE9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4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5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Outdoor small-sized sensing seems possibly achievable!</a:t>
            </a:r>
          </a:p>
          <a:p>
            <a:pPr lvl="1"/>
            <a:r>
              <a:rPr lang="en-US" dirty="0"/>
              <a:t>With a low enough rate, it could support </a:t>
            </a:r>
            <a:r>
              <a:rPr lang="en-US" b="1" dirty="0"/>
              <a:t>many</a:t>
            </a:r>
            <a:r>
              <a:rPr lang="en-US" dirty="0"/>
              <a:t> devices</a:t>
            </a:r>
          </a:p>
          <a:p>
            <a:endParaRPr lang="en-US" dirty="0"/>
          </a:p>
          <a:p>
            <a:r>
              <a:rPr lang="en-US" dirty="0"/>
              <a:t>Code updates on devices could be tough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8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b="1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33606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low-rate (600 bps), very long-range (10+ km) communication</a:t>
            </a:r>
          </a:p>
          <a:p>
            <a:endParaRPr lang="en-US" dirty="0"/>
          </a:p>
          <a:p>
            <a:r>
              <a:rPr lang="en-US" dirty="0"/>
              <a:t>Star-topology networks, with always-listening gateways</a:t>
            </a:r>
          </a:p>
          <a:p>
            <a:pPr lvl="1"/>
            <a:r>
              <a:rPr lang="en-US" dirty="0"/>
              <a:t>Any number of low-power end devices</a:t>
            </a:r>
          </a:p>
          <a:p>
            <a:pPr lvl="1"/>
            <a:endParaRPr lang="en-US" dirty="0"/>
          </a:p>
          <a:p>
            <a:r>
              <a:rPr lang="en-US" dirty="0"/>
              <a:t>Uplink-focused communication</a:t>
            </a:r>
          </a:p>
          <a:p>
            <a:endParaRPr lang="en-US" dirty="0"/>
          </a:p>
          <a:p>
            <a:r>
              <a:rPr lang="en-US" dirty="0"/>
              <a:t>Applications: very low-rate metering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5" name="Google Shape;132;p22">
            <a:extLst>
              <a:ext uri="{FF2B5EF4-FFF2-40B4-BE49-F238E27FC236}">
                <a16:creationId xmlns:a16="http://schemas.microsoft.com/office/drawing/2014/main" id="{DA5E9D84-F177-4966-8FD8-25F94419A7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19404" y="228600"/>
            <a:ext cx="2660990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Unlicensed-band communication</a:t>
            </a:r>
          </a:p>
          <a:p>
            <a:pPr lvl="1"/>
            <a:r>
              <a:rPr lang="en-US" dirty="0"/>
              <a:t>Europe 868 </a:t>
            </a:r>
            <a:r>
              <a:rPr lang="en-US" dirty="0" err="1"/>
              <a:t>MHz.</a:t>
            </a:r>
            <a:r>
              <a:rPr lang="en-US" dirty="0"/>
              <a:t> US 902-928 MHz (915 MHz band)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Ultra-narrowband 600 Hz (100 Hz Europe) channel bandwidth</a:t>
            </a:r>
          </a:p>
          <a:p>
            <a:pPr lvl="1"/>
            <a:r>
              <a:rPr lang="en-US" dirty="0"/>
              <a:t>Detection only needs to occur at very specific frequency</a:t>
            </a:r>
          </a:p>
          <a:p>
            <a:pPr lvl="1"/>
            <a:r>
              <a:rPr lang="en-US" dirty="0"/>
              <a:t>Helps improve signal-to-noise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EFA95-701B-414E-BFF2-919E8908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99" y="4905198"/>
            <a:ext cx="672558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77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A609-9D1C-41CE-A2E8-4ECD3336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unbalanced uplink and downlink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E8DD-BBCF-416E-8709-66E70766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Uplink</a:t>
            </a:r>
          </a:p>
          <a:p>
            <a:pPr lvl="1"/>
            <a:r>
              <a:rPr lang="en-US" dirty="0"/>
              <a:t>600 Hz bandwidth, 600 bps, DBPSK</a:t>
            </a:r>
          </a:p>
          <a:p>
            <a:r>
              <a:rPr lang="en-US" dirty="0"/>
              <a:t>Downlink</a:t>
            </a:r>
          </a:p>
          <a:p>
            <a:pPr lvl="1"/>
            <a:r>
              <a:rPr lang="en-US" dirty="0"/>
              <a:t>1.5 kHz bandwidth, 600 bps, GFSK</a:t>
            </a:r>
          </a:p>
          <a:p>
            <a:pPr lvl="1"/>
            <a:endParaRPr lang="en-US" dirty="0"/>
          </a:p>
          <a:p>
            <a:r>
              <a:rPr lang="en-US" dirty="0"/>
              <a:t>Particularly designed for Europe</a:t>
            </a:r>
          </a:p>
          <a:p>
            <a:pPr lvl="1"/>
            <a:r>
              <a:rPr lang="en-US" dirty="0"/>
              <a:t>Uplink on 1% duty cycle channel, up to 14 dBm</a:t>
            </a:r>
          </a:p>
          <a:p>
            <a:pPr lvl="1"/>
            <a:r>
              <a:rPr lang="en-US" dirty="0"/>
              <a:t>Downlink on 10% duty cycle channel, up to 27 dBm</a:t>
            </a:r>
          </a:p>
          <a:p>
            <a:pPr lvl="1"/>
            <a:endParaRPr lang="en-US" dirty="0"/>
          </a:p>
          <a:p>
            <a:r>
              <a:rPr lang="en-US" dirty="0"/>
              <a:t>Works fine in US too</a:t>
            </a:r>
          </a:p>
          <a:p>
            <a:pPr lvl="1"/>
            <a:r>
              <a:rPr lang="en-US" dirty="0"/>
              <a:t>Gets more power (24 dBm up is typical, up to 32 dBm down) and more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2CBCD-EE82-4907-B75F-63F43610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5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2B1-7B9E-4A05-BFFC-2A9CA496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5BC9-589E-4026-9F0A-7271E874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transmit at 100-600 bps?</a:t>
            </a:r>
          </a:p>
          <a:p>
            <a:pPr lvl="1"/>
            <a:r>
              <a:rPr lang="en-US" dirty="0"/>
              <a:t>For greatly increased link budget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Link budget: 150-160 dBm</a:t>
            </a:r>
          </a:p>
          <a:p>
            <a:pPr lvl="1"/>
            <a:r>
              <a:rPr lang="en-US" dirty="0"/>
              <a:t>Assuming Tx at ~20 dBm</a:t>
            </a:r>
          </a:p>
          <a:p>
            <a:pPr lvl="1"/>
            <a:r>
              <a:rPr lang="en-US" dirty="0"/>
              <a:t>Means Rx Sensitivity of -130 dBm (10 dBm better than </a:t>
            </a:r>
            <a:r>
              <a:rPr lang="en-US" dirty="0" err="1"/>
              <a:t>LoRaWAN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Resulting range: 10-15 km in urban environments</a:t>
            </a:r>
          </a:p>
          <a:p>
            <a:pPr lvl="1"/>
            <a:r>
              <a:rPr lang="en-US" dirty="0"/>
              <a:t>Except that buildings lead to dead spots in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39636-CDDA-49E4-B77C-78E8BCB2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78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Aloha-style access control (send whenever)</a:t>
            </a:r>
          </a:p>
          <a:p>
            <a:pPr lvl="1"/>
            <a:r>
              <a:rPr lang="en-US" dirty="0"/>
              <a:t>No acknowledgements!</a:t>
            </a:r>
          </a:p>
          <a:p>
            <a:r>
              <a:rPr lang="en-US" dirty="0"/>
              <a:t>Send message three times for increased reliability</a:t>
            </a:r>
          </a:p>
          <a:p>
            <a:pPr lvl="1"/>
            <a:r>
              <a:rPr lang="en-US" dirty="0"/>
              <a:t>Then listen for downlink at a set period later on a known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06838-B713-4D41-818C-D6B26357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87" y="3268551"/>
            <a:ext cx="8785614" cy="27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09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A573-9873-45B3-B34A-0E19C5B4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uplink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D66F-424B-478E-8F5D-B4A596EB6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146490"/>
            <a:ext cx="10972800" cy="3025710"/>
          </a:xfrm>
        </p:spPr>
        <p:txBody>
          <a:bodyPr>
            <a:normAutofit/>
          </a:bodyPr>
          <a:lstStyle/>
          <a:p>
            <a:r>
              <a:rPr lang="en-US" dirty="0"/>
              <a:t>Up to 29 bytes total per packet</a:t>
            </a:r>
          </a:p>
          <a:p>
            <a:pPr lvl="1"/>
            <a:r>
              <a:rPr lang="en-US" dirty="0"/>
              <a:t>Payload: up to </a:t>
            </a:r>
            <a:r>
              <a:rPr lang="en-US" b="1" dirty="0"/>
              <a:t>12 bytes</a:t>
            </a:r>
            <a:r>
              <a:rPr lang="en-US" dirty="0"/>
              <a:t> 😱</a:t>
            </a:r>
          </a:p>
          <a:p>
            <a:pPr lvl="1"/>
            <a:endParaRPr lang="en-US" dirty="0"/>
          </a:p>
          <a:p>
            <a:r>
              <a:rPr lang="en-US" dirty="0"/>
              <a:t>Other fields</a:t>
            </a:r>
          </a:p>
          <a:p>
            <a:pPr lvl="1"/>
            <a:r>
              <a:rPr lang="en-US" dirty="0"/>
              <a:t>Preamble + Frame Sync are really a 6 byte field for radio sync</a:t>
            </a:r>
          </a:p>
          <a:p>
            <a:pPr lvl="1"/>
            <a:r>
              <a:rPr lang="en-US" dirty="0"/>
              <a:t>Authentication: 2-5 bytes</a:t>
            </a:r>
          </a:p>
          <a:p>
            <a:pPr lvl="1"/>
            <a:r>
              <a:rPr lang="en-US" dirty="0"/>
              <a:t>Frame Check Sequence: 16-bit CRC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05B14-5894-4C3F-891D-1253EEE4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D8265-EFEF-40B0-9CCC-72F458E3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10" y="1143000"/>
            <a:ext cx="9906787" cy="17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9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why faster bitrate in the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729C-2C33-41EC-AF3A-8AC0BEA2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 size up to 29 bytes (232 bits)</a:t>
            </a:r>
          </a:p>
          <a:p>
            <a:pPr lvl="1"/>
            <a:r>
              <a:rPr lang="en-US" dirty="0"/>
              <a:t>At 100 bps: 2.32 seconds on air</a:t>
            </a:r>
          </a:p>
          <a:p>
            <a:pPr lvl="1"/>
            <a:r>
              <a:rPr lang="en-US" dirty="0"/>
              <a:t>At 600 bps: 0.387 seconds on air</a:t>
            </a:r>
          </a:p>
          <a:p>
            <a:pPr lvl="1"/>
            <a:endParaRPr lang="en-US" dirty="0"/>
          </a:p>
          <a:p>
            <a:r>
              <a:rPr lang="en-US" dirty="0"/>
              <a:t>Maximum dwell time for 915 MHz band: 400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51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downlink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729C-2C33-41EC-AF3A-8AC0BEA2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05100"/>
            <a:ext cx="10972800" cy="3467100"/>
          </a:xfrm>
        </p:spPr>
        <p:txBody>
          <a:bodyPr/>
          <a:lstStyle/>
          <a:p>
            <a:r>
              <a:rPr lang="en-US" dirty="0"/>
              <a:t>Similar structure, 28 bytes total</a:t>
            </a:r>
          </a:p>
          <a:p>
            <a:pPr lvl="1"/>
            <a:r>
              <a:rPr lang="en-US" dirty="0"/>
              <a:t>Payload: up to 8 bytes</a:t>
            </a:r>
          </a:p>
          <a:p>
            <a:pPr lvl="1"/>
            <a:endParaRPr lang="en-US" dirty="0"/>
          </a:p>
          <a:p>
            <a:r>
              <a:rPr lang="en-US" dirty="0"/>
              <a:t>Larger preamble + frame sync of 13 bytes</a:t>
            </a:r>
          </a:p>
          <a:p>
            <a:endParaRPr lang="en-US" dirty="0"/>
          </a:p>
          <a:p>
            <a:r>
              <a:rPr lang="en-US" dirty="0"/>
              <a:t>Error Correcting Code for increased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F469-F251-4030-848E-D011D219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21" y="1276228"/>
            <a:ext cx="8184546" cy="14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67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514F-E578-4083-A202-E86BAB0C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E6838-1777-48D4-9D49-83CE43EE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Proprietary network with managed deployment</a:t>
            </a:r>
          </a:p>
          <a:p>
            <a:pPr lvl="1"/>
            <a:r>
              <a:rPr lang="en-US" dirty="0"/>
              <a:t>Like cellular networks</a:t>
            </a:r>
          </a:p>
          <a:p>
            <a:pPr lvl="1"/>
            <a:r>
              <a:rPr lang="en-US" dirty="0"/>
              <a:t>Sigfox deploys networks and transports data</a:t>
            </a:r>
          </a:p>
          <a:p>
            <a:pPr lvl="1"/>
            <a:r>
              <a:rPr lang="en-US" dirty="0"/>
              <a:t>140 uplink messages plus 4 downlink message per day</a:t>
            </a:r>
          </a:p>
          <a:p>
            <a:endParaRPr lang="en-US" dirty="0"/>
          </a:p>
          <a:p>
            <a:r>
              <a:rPr lang="en-US" dirty="0"/>
              <a:t>Connectionless communication</a:t>
            </a:r>
          </a:p>
          <a:p>
            <a:pPr lvl="1"/>
            <a:r>
              <a:rPr lang="en-US" dirty="0"/>
              <a:t>Devices are registered with the networks</a:t>
            </a:r>
          </a:p>
          <a:p>
            <a:pPr lvl="1"/>
            <a:r>
              <a:rPr lang="en-US" dirty="0"/>
              <a:t>Keys are provided in the software image</a:t>
            </a:r>
          </a:p>
          <a:p>
            <a:pPr lvl="1"/>
            <a:r>
              <a:rPr lang="en-US" dirty="0"/>
              <a:t>Any deployed Sigfox gateway can collect transmitted data</a:t>
            </a:r>
          </a:p>
          <a:p>
            <a:pPr lvl="2"/>
            <a:r>
              <a:rPr lang="en-US" dirty="0"/>
              <a:t>Enables mobile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F664-8182-4CBE-8FB6-2FA5507A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6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coverage (Spring 2022)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990A54-A417-E357-C964-6FC0D23A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focused on US coverage right now (coverage is blue)</a:t>
            </a:r>
          </a:p>
          <a:p>
            <a:pPr lvl="1"/>
            <a:r>
              <a:rPr lang="en-US" dirty="0"/>
              <a:t>Much higher availability in Europe</a:t>
            </a:r>
          </a:p>
          <a:p>
            <a:pPr lvl="1"/>
            <a:r>
              <a:rPr lang="en-US" dirty="0"/>
              <a:t>No longer planned rollout in US (purple)</a:t>
            </a:r>
          </a:p>
          <a:p>
            <a:pPr lvl="1"/>
            <a:endParaRPr lang="en-US" dirty="0"/>
          </a:p>
          <a:p>
            <a:r>
              <a:rPr lang="en-US" dirty="0"/>
              <a:t>January 2022</a:t>
            </a:r>
          </a:p>
          <a:p>
            <a:pPr lvl="1"/>
            <a:r>
              <a:rPr lang="en-US" dirty="0"/>
              <a:t>Sigfox filed for bankruptcy</a:t>
            </a:r>
          </a:p>
          <a:p>
            <a:pPr lvl="1"/>
            <a:endParaRPr lang="en-US" dirty="0"/>
          </a:p>
          <a:p>
            <a:r>
              <a:rPr lang="en-US" dirty="0"/>
              <a:t>April 2022</a:t>
            </a:r>
          </a:p>
          <a:p>
            <a:pPr lvl="1"/>
            <a:r>
              <a:rPr lang="en-US" dirty="0"/>
              <a:t>Sigfox purchased by </a:t>
            </a:r>
            <a:r>
              <a:rPr lang="en-US" dirty="0" err="1"/>
              <a:t>UnaBiz</a:t>
            </a:r>
            <a:endParaRPr lang="en-US" dirty="0"/>
          </a:p>
          <a:p>
            <a:pPr lvl="1"/>
            <a:r>
              <a:rPr lang="en-US" dirty="0"/>
              <a:t>Renamed: Sigfox “0G”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ABAED-A0E7-5380-0310-A07D0C3E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612" y="310486"/>
            <a:ext cx="5594090" cy="306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53592-2023-587B-258B-C1495957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6612" y="3453736"/>
            <a:ext cx="3665915" cy="32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Sigfox?</a:t>
            </a:r>
          </a:p>
          <a:p>
            <a:pPr lvl="1"/>
            <a:r>
              <a:rPr lang="en-US" dirty="0"/>
              <a:t>What can you do with 600 bps uplink, 600 bps downlink?</a:t>
            </a:r>
          </a:p>
          <a:p>
            <a:pPr lvl="1"/>
            <a:r>
              <a:rPr lang="en-US" dirty="0"/>
              <a:t>Multiplied by ?hundreds? of channels (~400 in Europe)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9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Sigfox?</a:t>
            </a:r>
          </a:p>
          <a:p>
            <a:pPr lvl="1"/>
            <a:r>
              <a:rPr lang="en-US" dirty="0"/>
              <a:t>What can you do with 600 bps uplink, 600 bps downlink?</a:t>
            </a:r>
          </a:p>
          <a:p>
            <a:pPr lvl="1"/>
            <a:r>
              <a:rPr lang="en-US" dirty="0"/>
              <a:t>Multiplied by ?hundreds? of channels (~400 in Europe)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Many</a:t>
            </a:r>
            <a:r>
              <a:rPr lang="en-US" dirty="0"/>
              <a:t> devices that aren’t doing very much</a:t>
            </a:r>
          </a:p>
          <a:p>
            <a:pPr lvl="1"/>
            <a:r>
              <a:rPr lang="en-US" dirty="0"/>
              <a:t>Simple status monitoring (water, electric, etc.)</a:t>
            </a:r>
          </a:p>
          <a:p>
            <a:pPr lvl="2"/>
            <a:r>
              <a:rPr lang="en-US" dirty="0"/>
              <a:t>Not metering necessarily, but activity detection</a:t>
            </a:r>
          </a:p>
          <a:p>
            <a:pPr lvl="2"/>
            <a:r>
              <a:rPr lang="en-US" dirty="0"/>
              <a:t>Did a breaker trip?, is water flowing?, etc.</a:t>
            </a:r>
          </a:p>
          <a:p>
            <a:pPr lvl="2"/>
            <a:endParaRPr lang="en-US" dirty="0"/>
          </a:p>
          <a:p>
            <a:r>
              <a:rPr lang="en-US" dirty="0"/>
              <a:t>Definitely no code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89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b="1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10097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06900B7-96A9-86B7-4288-940F9177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090" y="350543"/>
            <a:ext cx="2856293" cy="285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standard for LPWANs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802.11ah (</a:t>
            </a:r>
            <a:r>
              <a:rPr lang="en-US" dirty="0" err="1"/>
              <a:t>HaLow</a:t>
            </a:r>
            <a:r>
              <a:rPr lang="en-US" dirty="0"/>
              <a:t>) standard in 2016</a:t>
            </a:r>
          </a:p>
          <a:p>
            <a:pPr lvl="1"/>
            <a:r>
              <a:rPr lang="en-US" dirty="0"/>
              <a:t>First real hardware in 2020</a:t>
            </a:r>
          </a:p>
          <a:p>
            <a:pPr lvl="1"/>
            <a:r>
              <a:rPr lang="en-US" dirty="0"/>
              <a:t>Still not in real-world use yet</a:t>
            </a:r>
          </a:p>
          <a:p>
            <a:pPr lvl="1"/>
            <a:endParaRPr lang="en-US" dirty="0"/>
          </a:p>
          <a:p>
            <a:r>
              <a:rPr lang="en-US" dirty="0"/>
              <a:t>Focus on the indoor-to-outdoor scenario</a:t>
            </a:r>
          </a:p>
          <a:p>
            <a:pPr lvl="1"/>
            <a:r>
              <a:rPr lang="en-US" dirty="0"/>
              <a:t>Medium range (maximum 1 km, so expect 100s of meters)</a:t>
            </a:r>
          </a:p>
          <a:p>
            <a:pPr lvl="1"/>
            <a:endParaRPr lang="en-US" dirty="0"/>
          </a:p>
          <a:p>
            <a:r>
              <a:rPr lang="en-US" dirty="0"/>
              <a:t>915 MHz communication</a:t>
            </a:r>
          </a:p>
          <a:p>
            <a:pPr lvl="1"/>
            <a:r>
              <a:rPr lang="en-US" b="1" dirty="0"/>
              <a:t>NOT </a:t>
            </a:r>
            <a:r>
              <a:rPr lang="en-US" dirty="0"/>
              <a:t>interoperable with other 802.11 access points and devices</a:t>
            </a:r>
          </a:p>
          <a:p>
            <a:pPr lvl="1"/>
            <a:endParaRPr lang="en-US" dirty="0"/>
          </a:p>
          <a:p>
            <a:r>
              <a:rPr lang="en-US" dirty="0"/>
              <a:t>Theoretically up to 356 Mbps</a:t>
            </a:r>
          </a:p>
          <a:p>
            <a:pPr lvl="1"/>
            <a:r>
              <a:rPr lang="en-US" dirty="0"/>
              <a:t>Practically, most devices are expected to implement 150 kbps to 8 Mbps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4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62DD-BF50-47FD-83AD-1CFC90EC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allows multiple bandwidth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84A67-3391-406B-96DD-AC5566C1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E87BC1-2A81-40AB-B6FF-1FA3E583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5600" y="1143000"/>
            <a:ext cx="8977687" cy="501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97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46423F-EFC8-4E9C-35D3-E54DF6A0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HaLow</a:t>
            </a:r>
            <a:r>
              <a:rPr lang="en-US" dirty="0"/>
              <a:t> Network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94A42-5493-0554-84B7-E7B201FB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2050" name="Picture 2" descr="IEEE 802.11ah Network Model. ">
            <a:extLst>
              <a:ext uri="{FF2B5EF4-FFF2-40B4-BE49-F238E27FC236}">
                <a16:creationId xmlns:a16="http://schemas.microsoft.com/office/drawing/2014/main" id="{CAECDCD6-3EA1-C760-077D-1D3B106D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65" y="1190625"/>
            <a:ext cx="809625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156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D21-62F7-447E-9617-BF89C01C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B57-13C5-4FD3-B3C0-049F02FD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at the region/city scale rather than the building/residence scale</a:t>
            </a:r>
          </a:p>
          <a:p>
            <a:pPr lvl="1"/>
            <a:r>
              <a:rPr lang="en-US" dirty="0"/>
              <a:t>Throughout cities</a:t>
            </a:r>
          </a:p>
          <a:p>
            <a:pPr lvl="1"/>
            <a:r>
              <a:rPr lang="en-US" dirty="0"/>
              <a:t>Agricultural deployments</a:t>
            </a:r>
          </a:p>
          <a:p>
            <a:pPr lvl="1"/>
            <a:r>
              <a:rPr lang="en-US" dirty="0"/>
              <a:t>Industrial facilities</a:t>
            </a:r>
          </a:p>
          <a:p>
            <a:pPr lvl="1"/>
            <a:endParaRPr lang="en-US" dirty="0"/>
          </a:p>
          <a:p>
            <a:r>
              <a:rPr lang="en-US" dirty="0"/>
              <a:t>City-scale sensing is one very popular domain</a:t>
            </a:r>
          </a:p>
          <a:p>
            <a:pPr lvl="1"/>
            <a:r>
              <a:rPr lang="en-US" dirty="0"/>
              <a:t>What might we want to sense throughout a city?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3A374-57F1-4B8A-9F0D-6E0ED5F5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441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9A6F-B9EE-4971-9756-4B976B2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21870-38ED-4DF8-A2E5-14B95A39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topology</a:t>
            </a:r>
          </a:p>
          <a:p>
            <a:pPr lvl="1"/>
            <a:r>
              <a:rPr lang="en-US" dirty="0"/>
              <a:t>Up to 8191 devices per access point</a:t>
            </a:r>
          </a:p>
          <a:p>
            <a:pPr lvl="1"/>
            <a:endParaRPr lang="en-US" dirty="0"/>
          </a:p>
          <a:p>
            <a:r>
              <a:rPr lang="en-US" dirty="0"/>
              <a:t>Devices are assigned to a group</a:t>
            </a:r>
          </a:p>
          <a:p>
            <a:pPr lvl="1"/>
            <a:r>
              <a:rPr lang="en-US" dirty="0"/>
              <a:t>Groups are scheduled slots with TDMA</a:t>
            </a:r>
          </a:p>
          <a:p>
            <a:pPr lvl="1"/>
            <a:r>
              <a:rPr lang="en-US" dirty="0"/>
              <a:t>Within a slot CSMA/CA is used for contention among devices</a:t>
            </a:r>
          </a:p>
          <a:p>
            <a:pPr lvl="1"/>
            <a:r>
              <a:rPr lang="en-US" dirty="0"/>
              <a:t>Devices not in the group can sleep until their slot</a:t>
            </a:r>
          </a:p>
          <a:p>
            <a:pPr lvl="1"/>
            <a:endParaRPr lang="en-US" dirty="0"/>
          </a:p>
          <a:p>
            <a:r>
              <a:rPr lang="en-US" dirty="0"/>
              <a:t>Traditional IP communication on top of that</a:t>
            </a:r>
          </a:p>
          <a:p>
            <a:pPr lvl="1"/>
            <a:r>
              <a:rPr lang="en-US" dirty="0"/>
              <a:t>And traditional 802.11 security mechanisms (WPA2/TLS)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5F91-79FC-4809-AC92-E91BDA22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2EBB98-2380-4585-BAF8-7EFC33C0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3894" y="1143000"/>
            <a:ext cx="52578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0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2619-F91B-F8F1-B283-403909826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985611" cy="1162318"/>
          </a:xfrm>
        </p:spPr>
        <p:txBody>
          <a:bodyPr>
            <a:normAutofit/>
          </a:bodyPr>
          <a:lstStyle/>
          <a:p>
            <a:r>
              <a:rPr lang="en-US" dirty="0"/>
              <a:t>Example group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429C8-7574-67E2-E48D-2941E536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163650"/>
            <a:ext cx="2985611" cy="4008549"/>
          </a:xfrm>
        </p:spPr>
        <p:txBody>
          <a:bodyPr/>
          <a:lstStyle/>
          <a:p>
            <a:r>
              <a:rPr lang="en-US" dirty="0"/>
              <a:t>For low-power communication, reduce the amount of time devices might need to listen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4378F-22CF-0644-D376-4FFDAE7C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ED3C91-906A-4778-1FD1-631DF62A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959" y="320675"/>
            <a:ext cx="84600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93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b="1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699819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690A-0033-4402-B5CE-CEADBF15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whitespaces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5942-A504-491C-A9C5-E8083CE3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Unused TV channels between 54 MHz and 698 MHz</a:t>
            </a:r>
          </a:p>
          <a:p>
            <a:pPr lvl="1"/>
            <a:r>
              <a:rPr lang="en-US" dirty="0"/>
              <a:t>VHF (54-216 MHz)</a:t>
            </a:r>
          </a:p>
          <a:p>
            <a:pPr lvl="1"/>
            <a:r>
              <a:rPr lang="en-US" dirty="0"/>
              <a:t>UHF (470-698 MHz)</a:t>
            </a:r>
          </a:p>
          <a:p>
            <a:pPr lvl="1"/>
            <a:r>
              <a:rPr lang="en-US" dirty="0"/>
              <a:t>6 MHz channel width</a:t>
            </a:r>
          </a:p>
          <a:p>
            <a:pPr lvl="1"/>
            <a:endParaRPr lang="en-US" dirty="0"/>
          </a:p>
          <a:p>
            <a:r>
              <a:rPr lang="en-US" dirty="0"/>
              <a:t>Allocated but unused</a:t>
            </a:r>
          </a:p>
          <a:p>
            <a:pPr lvl="1"/>
            <a:r>
              <a:rPr lang="en-US" dirty="0"/>
              <a:t>FCC allows unlicensed use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you do not interfere with</a:t>
            </a:r>
            <a:br>
              <a:rPr lang="en-US" dirty="0"/>
            </a:br>
            <a:r>
              <a:rPr lang="en-US" dirty="0"/>
              <a:t>primary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60291-B637-47CC-80E9-153A07DA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B22165-8912-4AB9-B87F-6D01785C292D}"/>
              </a:ext>
            </a:extLst>
          </p:cNvPr>
          <p:cNvGrpSpPr/>
          <p:nvPr/>
        </p:nvGrpSpPr>
        <p:grpSpPr>
          <a:xfrm>
            <a:off x="5845226" y="1643775"/>
            <a:ext cx="5735168" cy="4712575"/>
            <a:chOff x="5845226" y="1643775"/>
            <a:chExt cx="5735168" cy="4712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BB2FFA-B3CB-4FD4-994A-A9086367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228" y="1643775"/>
              <a:ext cx="5735166" cy="47125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F92D3-FEED-48F5-94B9-CA3199DE8AAD}"/>
                </a:ext>
              </a:extLst>
            </p:cNvPr>
            <p:cNvSpPr/>
            <p:nvPr/>
          </p:nvSpPr>
          <p:spPr>
            <a:xfrm>
              <a:off x="5845226" y="1643775"/>
              <a:ext cx="1866413" cy="1152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F435DE-9882-4611-BDF2-AC64A0CB5806}"/>
                </a:ext>
              </a:extLst>
            </p:cNvPr>
            <p:cNvSpPr/>
            <p:nvPr/>
          </p:nvSpPr>
          <p:spPr>
            <a:xfrm rot="2438315">
              <a:off x="7528853" y="2303662"/>
              <a:ext cx="365576" cy="45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0677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9539-3DB3-4F6E-9E9C-CC494D1F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channel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BBE8-93E5-4A02-BF97-F69C1C4FD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 in use</a:t>
            </a:r>
          </a:p>
          <a:p>
            <a:pPr lvl="1"/>
            <a:r>
              <a:rPr lang="en-US" dirty="0"/>
              <a:t>Spatial: Cannot assume same channel will be free everywhere</a:t>
            </a:r>
          </a:p>
          <a:p>
            <a:pPr lvl="1"/>
            <a:r>
              <a:rPr lang="en-US" dirty="0"/>
              <a:t>Temporal: Cannot assume channel will be free at all times</a:t>
            </a:r>
          </a:p>
          <a:p>
            <a:pPr lvl="1"/>
            <a:endParaRPr lang="en-US" dirty="0"/>
          </a:p>
          <a:p>
            <a:r>
              <a:rPr lang="en-US" dirty="0"/>
              <a:t>Cognitive radio approach</a:t>
            </a:r>
          </a:p>
          <a:p>
            <a:pPr lvl="1"/>
            <a:r>
              <a:rPr lang="en-US" dirty="0"/>
              <a:t>Dynamically identify unused portions of spectrum</a:t>
            </a:r>
          </a:p>
          <a:p>
            <a:pPr lvl="1"/>
            <a:endParaRPr lang="en-US" dirty="0"/>
          </a:p>
          <a:p>
            <a:r>
              <a:rPr lang="en-US" dirty="0"/>
              <a:t>Database approach</a:t>
            </a:r>
          </a:p>
          <a:p>
            <a:pPr lvl="1"/>
            <a:r>
              <a:rPr lang="en-US" dirty="0"/>
              <a:t>Let someone else do the scanning. Consult database based on location and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9A5F-8ED4-4D31-A54C-B02E1B42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8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3387-4F48-0547-8120-2C033F5E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38498-D98D-0841-96E2-32EAE60D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standard for whitespaces circa 2014</a:t>
            </a:r>
          </a:p>
          <a:p>
            <a:pPr lvl="1"/>
            <a:r>
              <a:rPr lang="en-US" dirty="0"/>
              <a:t>Not much (any?) use to date</a:t>
            </a:r>
          </a:p>
          <a:p>
            <a:pPr lvl="1"/>
            <a:endParaRPr lang="en-US" dirty="0"/>
          </a:p>
          <a:p>
            <a:r>
              <a:rPr lang="en-US" dirty="0"/>
              <a:t>US/Canada-specific</a:t>
            </a:r>
          </a:p>
          <a:p>
            <a:pPr lvl="1"/>
            <a:r>
              <a:rPr lang="en-US" dirty="0"/>
              <a:t>Limits general-purpose product appeal</a:t>
            </a:r>
          </a:p>
          <a:p>
            <a:pPr lvl="1"/>
            <a:endParaRPr lang="en-US" dirty="0"/>
          </a:p>
          <a:p>
            <a:r>
              <a:rPr lang="en-US" dirty="0"/>
              <a:t>Requires infrastructure about whitespace availability</a:t>
            </a:r>
          </a:p>
          <a:p>
            <a:pPr lvl="1"/>
            <a:r>
              <a:rPr lang="en-US" dirty="0"/>
              <a:t>People are figuring this out, but not really available yet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n.b.</a:t>
            </a:r>
            <a:r>
              <a:rPr lang="en-US" dirty="0"/>
              <a:t> very active area of research]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C30C7-D270-FE42-8FE4-1D6F790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14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Networks Over tv Whitespaces (SNOW)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design for sensor networks over whitespaces</a:t>
            </a:r>
          </a:p>
          <a:p>
            <a:pPr lvl="1"/>
            <a:r>
              <a:rPr lang="en-US" dirty="0"/>
              <a:t>Base Station manages channel for deployment</a:t>
            </a:r>
          </a:p>
          <a:p>
            <a:pPr lvl="1"/>
            <a:r>
              <a:rPr lang="en-US" dirty="0"/>
              <a:t>Frequency division for devices. Each uplinks on separate subcarrier</a:t>
            </a:r>
          </a:p>
          <a:p>
            <a:pPr lvl="1"/>
            <a:r>
              <a:rPr lang="en-US" dirty="0"/>
              <a:t>Downlink is one OFDM transmission. Each device hears its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9E846-BE58-4B52-8C7D-1E00E45E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4" y="2961827"/>
            <a:ext cx="716380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48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638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Example application: air quality monitoring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99" y="1370194"/>
            <a:ext cx="4259533" cy="2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dirty="0"/>
              <a:t>[1] Cheng et al. </a:t>
            </a:r>
            <a:r>
              <a:rPr lang="en" sz="1200" dirty="0" err="1"/>
              <a:t>AirCloud</a:t>
            </a:r>
            <a:r>
              <a:rPr lang="en" sz="1200" dirty="0"/>
              <a:t>: a cloud-based air-quality monitoring system for everyone. 2014. 	[2] Purple Air. 2019.</a:t>
            </a:r>
            <a:endParaRPr sz="1200" dirty="0"/>
          </a:p>
        </p:txBody>
      </p:sp>
      <p:sp>
        <p:nvSpPr>
          <p:cNvPr id="90" name="Google Shape;90;p16"/>
          <p:cNvSpPr txBox="1"/>
          <p:nvPr/>
        </p:nvSpPr>
        <p:spPr>
          <a:xfrm>
            <a:off x="148965" y="356969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1347585" y="4980664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585" y="3979845"/>
            <a:ext cx="2385467" cy="2556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67" y="1153767"/>
            <a:ext cx="6634733" cy="5198271"/>
          </a:xfrm>
          <a:prstGeom prst="rect">
            <a:avLst/>
          </a:prstGeom>
        </p:spPr>
      </p:pic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93644528-30AD-D24B-BEFF-0B010495D2CA}"/>
              </a:ext>
            </a:extLst>
          </p:cNvPr>
          <p:cNvSpPr txBox="1"/>
          <p:nvPr/>
        </p:nvSpPr>
        <p:spPr>
          <a:xfrm>
            <a:off x="4773667" y="511040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0384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2476D4-9A1B-234C-8A1A-5C7339DA078A}"/>
              </a:ext>
            </a:extLst>
          </p:cNvPr>
          <p:cNvSpPr/>
          <p:nvPr/>
        </p:nvSpPr>
        <p:spPr>
          <a:xfrm>
            <a:off x="415600" y="1536633"/>
            <a:ext cx="6499107" cy="455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a sensor?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sp>
        <p:nvSpPr>
          <p:cNvPr id="72" name="Regular Pentagon 71">
            <a:extLst>
              <a:ext uri="{FF2B5EF4-FFF2-40B4-BE49-F238E27FC236}">
                <a16:creationId xmlns:a16="http://schemas.microsoft.com/office/drawing/2014/main" id="{36F8451C-A454-0E4E-8C38-5B24DE0A5B95}"/>
              </a:ext>
            </a:extLst>
          </p:cNvPr>
          <p:cNvSpPr/>
          <p:nvPr/>
        </p:nvSpPr>
        <p:spPr>
          <a:xfrm>
            <a:off x="9347079" y="24410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8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5BE3B0-E4C6-6E40-8E8E-2D389CEAEF81}"/>
              </a:ext>
            </a:extLst>
          </p:cNvPr>
          <p:cNvSpPr/>
          <p:nvPr/>
        </p:nvSpPr>
        <p:spPr>
          <a:xfrm>
            <a:off x="840510" y="2244437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C25A5-2255-D843-B5E1-6B2FAAB1CECD}"/>
              </a:ext>
            </a:extLst>
          </p:cNvPr>
          <p:cNvSpPr/>
          <p:nvPr/>
        </p:nvSpPr>
        <p:spPr>
          <a:xfrm>
            <a:off x="572655" y="3700385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8697C-5EB3-9043-AC21-54190837BED0}"/>
              </a:ext>
            </a:extLst>
          </p:cNvPr>
          <p:cNvSpPr/>
          <p:nvPr/>
        </p:nvSpPr>
        <p:spPr>
          <a:xfrm>
            <a:off x="840510" y="5156333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334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MANY sensors?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9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03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2227</TotalTime>
  <Words>2618</Words>
  <Application>Microsoft Office PowerPoint</Application>
  <PresentationFormat>Widescreen</PresentationFormat>
  <Paragraphs>621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Rockwell</vt:lpstr>
      <vt:lpstr>Tahoma</vt:lpstr>
      <vt:lpstr>Class Slides</vt:lpstr>
      <vt:lpstr>Office Theme</vt:lpstr>
      <vt:lpstr>Lecture 14 Unlicensed LPWANs</vt:lpstr>
      <vt:lpstr>Administrivia</vt:lpstr>
      <vt:lpstr>Today’s Goals</vt:lpstr>
      <vt:lpstr>Resources</vt:lpstr>
      <vt:lpstr>Outline</vt:lpstr>
      <vt:lpstr>Wide area networks</vt:lpstr>
      <vt:lpstr>Example application: air quality monitoring</vt:lpstr>
      <vt:lpstr>How do we collect data from a sensor?</vt:lpstr>
      <vt:lpstr>How do we collect data from MANY sensors?</vt:lpstr>
      <vt:lpstr>We need another network option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LPWANs overview (common qualities)</vt:lpstr>
      <vt:lpstr>Outline</vt:lpstr>
      <vt:lpstr>LoRaWAN</vt:lpstr>
      <vt:lpstr>LoRa PHY uses a different modulation</vt:lpstr>
      <vt:lpstr>Chirp Spread Spectrum</vt:lpstr>
      <vt:lpstr>CSS has a Spreading Factor which determines bit rate</vt:lpstr>
      <vt:lpstr>LoRa vs. LoRaWAN</vt:lpstr>
      <vt:lpstr>LoRaWAN channels (in the US)</vt:lpstr>
      <vt:lpstr>LoRaWAN data rates</vt:lpstr>
      <vt:lpstr>LoRaWAN link budget</vt:lpstr>
      <vt:lpstr>LoRaWAN MAC</vt:lpstr>
      <vt:lpstr>Optional downlink mechanisms</vt:lpstr>
      <vt:lpstr>LoRaWAN packet format</vt:lpstr>
      <vt:lpstr>LoRaWAN gateways</vt:lpstr>
      <vt:lpstr>LoRaWAN star-of-stars topology</vt:lpstr>
      <vt:lpstr>LoRaWAN network details</vt:lpstr>
      <vt:lpstr>LoRaWAN hardware</vt:lpstr>
      <vt:lpstr>Note about LoRa hardware</vt:lpstr>
      <vt:lpstr>Joining a LoRaWAN Network</vt:lpstr>
      <vt:lpstr>OTAA Join Procedure</vt:lpstr>
      <vt:lpstr>LoRaWAN network providers</vt:lpstr>
      <vt:lpstr>TTN Scale [Jan 2022]</vt:lpstr>
      <vt:lpstr>Helium Scale [Jan 2022]</vt:lpstr>
      <vt:lpstr>Quick reality check: Cellular?</vt:lpstr>
      <vt:lpstr>LoRaWAN interested parties</vt:lpstr>
      <vt:lpstr>Break + Open Question</vt:lpstr>
      <vt:lpstr>Break + Open Question</vt:lpstr>
      <vt:lpstr>Outline</vt:lpstr>
      <vt:lpstr>Sigfox</vt:lpstr>
      <vt:lpstr>Sigfox PHY</vt:lpstr>
      <vt:lpstr>Sigfox unbalanced uplink and downlink</vt:lpstr>
      <vt:lpstr>Sigfox link budget</vt:lpstr>
      <vt:lpstr>Sigfox MAC</vt:lpstr>
      <vt:lpstr>Sigfox uplink packet</vt:lpstr>
      <vt:lpstr>Aside: why faster bitrate in the US?</vt:lpstr>
      <vt:lpstr>Sigfox downlink packet</vt:lpstr>
      <vt:lpstr>Sigfox deployments</vt:lpstr>
      <vt:lpstr>Sigfox coverage (Spring 2022)</vt:lpstr>
      <vt:lpstr>Break + Open Question</vt:lpstr>
      <vt:lpstr>Break + Open Question</vt:lpstr>
      <vt:lpstr>Outline</vt:lpstr>
      <vt:lpstr>IEEE standard for LPWANs</vt:lpstr>
      <vt:lpstr>802.11ah allows multiple bandwidth allocations</vt:lpstr>
      <vt:lpstr>HaLow Network Model</vt:lpstr>
      <vt:lpstr>802.11ah architecture</vt:lpstr>
      <vt:lpstr>Example group scheduling</vt:lpstr>
      <vt:lpstr>Outline</vt:lpstr>
      <vt:lpstr>TV whitespaces</vt:lpstr>
      <vt:lpstr>Sensing channel use</vt:lpstr>
      <vt:lpstr>802.11af</vt:lpstr>
      <vt:lpstr>Sensor Networks Over tv Whitespaces (SNOW)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63</cp:revision>
  <dcterms:created xsi:type="dcterms:W3CDTF">2021-02-21T18:12:26Z</dcterms:created>
  <dcterms:modified xsi:type="dcterms:W3CDTF">2024-05-14T20:18:31Z</dcterms:modified>
</cp:coreProperties>
</file>